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084" r:id="rId22"/>
    <p:sldId id="1007" r:id="rId23"/>
    <p:sldId id="1011" r:id="rId24"/>
    <p:sldId id="1002" r:id="rId25"/>
    <p:sldId id="1212" r:id="rId26"/>
    <p:sldId id="1215" r:id="rId27"/>
    <p:sldId id="1004" r:id="rId28"/>
    <p:sldId id="1005" r:id="rId29"/>
    <p:sldId id="1183" r:id="rId30"/>
    <p:sldId id="1203" r:id="rId31"/>
    <p:sldId id="1211" r:id="rId32"/>
    <p:sldId id="982" r:id="rId33"/>
    <p:sldId id="1008" r:id="rId34"/>
    <p:sldId id="1214" r:id="rId35"/>
    <p:sldId id="1001" r:id="rId36"/>
    <p:sldId id="1085" r:id="rId37"/>
    <p:sldId id="1180" r:id="rId38"/>
    <p:sldId id="1181" r:id="rId39"/>
    <p:sldId id="1182" r:id="rId40"/>
    <p:sldId id="1006" r:id="rId41"/>
    <p:sldId id="1012" r:id="rId42"/>
    <p:sldId id="1201" r:id="rId43"/>
    <p:sldId id="953" r:id="rId44"/>
    <p:sldId id="949" r:id="rId45"/>
    <p:sldId id="951" r:id="rId46"/>
    <p:sldId id="950" r:id="rId47"/>
    <p:sldId id="952" r:id="rId48"/>
    <p:sldId id="1189" r:id="rId49"/>
    <p:sldId id="971" r:id="rId50"/>
    <p:sldId id="1190" r:id="rId51"/>
    <p:sldId id="1191" r:id="rId52"/>
    <p:sldId id="1192" r:id="rId53"/>
    <p:sldId id="1193" r:id="rId54"/>
    <p:sldId id="1194" r:id="rId55"/>
    <p:sldId id="1195" r:id="rId56"/>
    <p:sldId id="1089" r:id="rId57"/>
    <p:sldId id="1202" r:id="rId58"/>
    <p:sldId id="1103" r:id="rId59"/>
    <p:sldId id="1104" r:id="rId60"/>
    <p:sldId id="1105" r:id="rId61"/>
    <p:sldId id="1197" r:id="rId62"/>
    <p:sldId id="1208" r:id="rId63"/>
    <p:sldId id="1107" r:id="rId64"/>
    <p:sldId id="1108" r:id="rId65"/>
    <p:sldId id="1198" r:id="rId66"/>
    <p:sldId id="1204" r:id="rId67"/>
    <p:sldId id="1110" r:id="rId68"/>
    <p:sldId id="1111" r:id="rId69"/>
    <p:sldId id="1112" r:id="rId70"/>
    <p:sldId id="1091" r:id="rId71"/>
    <p:sldId id="1113" r:id="rId72"/>
    <p:sldId id="1114" r:id="rId73"/>
    <p:sldId id="1115" r:id="rId74"/>
    <p:sldId id="1116" r:id="rId75"/>
    <p:sldId id="1213" r:id="rId76"/>
    <p:sldId id="1013" r:id="rId77"/>
    <p:sldId id="977" r:id="rId78"/>
    <p:sldId id="1206" r:id="rId79"/>
    <p:sldId id="1205" r:id="rId80"/>
    <p:sldId id="1207" r:id="rId81"/>
    <p:sldId id="1209" r:id="rId82"/>
    <p:sldId id="1210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NULL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240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134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9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10" Type="http://schemas.openxmlformats.org/officeDocument/2006/relationships/image" Target="../media/image1121.png"/><Relationship Id="rId4" Type="http://schemas.openxmlformats.org/officeDocument/2006/relationships/image" Target="../media/image70.png"/><Relationship Id="rId9" Type="http://schemas.openxmlformats.org/officeDocument/2006/relationships/image" Target="../media/image1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9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04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slide" Target="slide2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2.png"/><Relationship Id="rId7" Type="http://schemas.openxmlformats.org/officeDocument/2006/relationships/image" Target="../media/image16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75.png"/><Relationship Id="rId3" Type="http://schemas.openxmlformats.org/officeDocument/2006/relationships/image" Target="../media/image166.emf"/><Relationship Id="rId7" Type="http://schemas.openxmlformats.org/officeDocument/2006/relationships/image" Target="../media/image167.png"/><Relationship Id="rId12" Type="http://schemas.openxmlformats.org/officeDocument/2006/relationships/image" Target="../media/image17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73.png"/><Relationship Id="rId5" Type="http://schemas.openxmlformats.org/officeDocument/2006/relationships/image" Target="../media/image163.png"/><Relationship Id="rId10" Type="http://schemas.openxmlformats.org/officeDocument/2006/relationships/image" Target="../media/image1690.png"/><Relationship Id="rId4" Type="http://schemas.openxmlformats.org/officeDocument/2006/relationships/image" Target="../media/image162.png"/><Relationship Id="rId9" Type="http://schemas.openxmlformats.org/officeDocument/2006/relationships/image" Target="../media/image16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9.png"/><Relationship Id="rId7" Type="http://schemas.openxmlformats.org/officeDocument/2006/relationships/image" Target="../media/image176.png"/><Relationship Id="rId12" Type="http://schemas.openxmlformats.org/officeDocument/2006/relationships/image" Target="../media/image18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680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emf"/><Relationship Id="rId9" Type="http://schemas.openxmlformats.org/officeDocument/2006/relationships/image" Target="../media/image1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NULL"/><Relationship Id="rId4" Type="http://schemas.openxmlformats.org/officeDocument/2006/relationships/image" Target="../media/image1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9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emf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emf"/><Relationship Id="rId4" Type="http://schemas.openxmlformats.org/officeDocument/2006/relationships/image" Target="../media/image1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6.emf"/><Relationship Id="rId4" Type="http://schemas.openxmlformats.org/officeDocument/2006/relationships/image" Target="../media/image1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5.em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starts to act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372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247527" y="3244512"/>
            <a:ext cx="319505" cy="532632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8"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02324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70377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cannot apply a negative phase angle to a target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02230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70283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018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107245" y="1478070"/>
            <a:ext cx="52829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or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20592" y="3597639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86597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#27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cannot clone an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all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cannot know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5A4BD-BC4B-425E-8F10-3E222C6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6" y="855983"/>
            <a:ext cx="3961905" cy="5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2EEF-0ABB-4BE1-BFA7-DFB67871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13" y="1810683"/>
            <a:ext cx="2904762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519164" y="178832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53080" y="2432459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46184" y="292163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4558" y="389296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521570" y="491575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40" y="4533313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33539" y="2944985"/>
            <a:ext cx="646991" cy="1588327"/>
          </a:xfrm>
          <a:prstGeom prst="bentConnector4">
            <a:avLst>
              <a:gd name="adj1" fmla="val -35333"/>
              <a:gd name="adj2" fmla="val 56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AF99-5801-4855-A48E-3137035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" y="1283381"/>
            <a:ext cx="4428571" cy="5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94949" y="171809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880295" y="220734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975073" y="269589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169100" y="2869940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64975" y="3346276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07910" y="431187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428039" y="501403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3198581" y="5448906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1790234" y="38252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2961036" y="6412856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19EDC-AB07-4A52-89AB-5099EE26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4" y="1699081"/>
            <a:ext cx="4409524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64657" y="2630598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43816" y="310672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1877578" y="554994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0E15-94AF-4B20-AC24-D1D0C2B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2" y="4630861"/>
            <a:ext cx="2825332" cy="19502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284686" y="3755519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284686" y="1731364"/>
            <a:ext cx="89322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8856" y="481012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60469" y="579596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</a:t>
            </a:r>
            <a:r>
              <a:rPr lang="en-US" i="1" dirty="0"/>
              <a:t>measurements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BC8A8-1404-4793-BE74-E837B016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9" y="3185448"/>
            <a:ext cx="3865207" cy="2610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1AE94-AC45-4490-AA03-EAF703A9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699080"/>
            <a:ext cx="4341179" cy="304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382934" y="258510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585824" y="314476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073016" y="443871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053070" y="3515062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662456" y="3587002"/>
            <a:ext cx="659388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05243" y="4926069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566337" y="1731961"/>
            <a:ext cx="1090456" cy="261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439495" y="235557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259931" y="251814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C827-2177-492D-BBFC-98B09B0E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703827"/>
            <a:ext cx="4341179" cy="254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532102" y="3477735"/>
            <a:ext cx="933212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(think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7BE60F4-3B02-F21C-BEC2-5CA5A38AB34D}"/>
              </a:ext>
            </a:extLst>
          </p:cNvPr>
          <p:cNvSpPr/>
          <p:nvPr/>
        </p:nvSpPr>
        <p:spPr>
          <a:xfrm>
            <a:off x="3419475" y="1749099"/>
            <a:ext cx="121681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508F9-CDF6-4624-827E-A674AB85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419048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C7075-827F-4384-81F4-593CB1EB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75" y="1296312"/>
            <a:ext cx="3123809" cy="8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16" y="1596452"/>
            <a:ext cx="1077040" cy="1158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750695" y="1357571"/>
            <a:ext cx="397239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DC2962-0CF6-48C6-A4FB-26C6FCEAF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145" y="4483062"/>
            <a:ext cx="2843323" cy="1944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26247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194798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110503" y="238948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A6A8F-C03F-4519-B4EC-8E38C023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48" y="1352940"/>
            <a:ext cx="3324262" cy="705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53F05-5083-4DE1-8E61-476C05634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88" y="1357571"/>
            <a:ext cx="4380952" cy="5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84223" y="1357571"/>
            <a:ext cx="1019331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347852" y="2425668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47852" y="275945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2355841" y="310214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28" y="1755385"/>
            <a:ext cx="1065277" cy="18341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7158-D114-4CA9-8AF4-7DB2419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708863" cy="528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347853" y="1540669"/>
            <a:ext cx="478692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07403" y="253485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04492" y="281790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12481" y="309267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important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begin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given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decimal index number of an amplitude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dirty="0">
                    <a:hlinkClick r:id="rId3" action="ppaction://hlinksldjump"/>
                  </a:rPr>
                  <a:t># 24 </a:t>
                </a:r>
                <a:r>
                  <a:rPr lang="en-US" sz="2400" dirty="0"/>
                  <a:t>- </a:t>
                </a:r>
                <a:r>
                  <a:rPr lang="en-US" sz="2400" dirty="0">
                    <a:hlinkClick r:id="rId4" action="ppaction://hlinksldjump"/>
                  </a:rPr>
                  <a:t># 28</a:t>
                </a:r>
                <a:r>
                  <a:rPr lang="en-US" sz="2400" dirty="0"/>
                  <a:t>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5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90945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/>
      <p:bldP spid="3" grpId="0"/>
      <p:bldP spid="30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86964"/>
            <a:ext cx="256242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8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0E2C26-FA76-46CC-BFA1-242585B6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" y="825378"/>
            <a:ext cx="4302324" cy="326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529175" y="8128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87787" y="20624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45439" y="226791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84362" y="900782"/>
            <a:ext cx="836786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18160" y="1856294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B39718-C6FE-4F3B-928B-08F3E4A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09" y="3869238"/>
            <a:ext cx="3525841" cy="23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EAC1-2803-46C2-A4CE-92FF0D9F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" y="830948"/>
            <a:ext cx="4327451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951847" y="22180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822492" y="2013263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343297" y="888644"/>
            <a:ext cx="122870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1291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68255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47559B5-5D0A-4F38-A887-B0CCC854D09F}"/>
              </a:ext>
            </a:extLst>
          </p:cNvPr>
          <p:cNvSpPr/>
          <p:nvPr/>
        </p:nvSpPr>
        <p:spPr>
          <a:xfrm>
            <a:off x="3086302" y="2700746"/>
            <a:ext cx="95354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4" grpId="0" animBg="1"/>
      <p:bldP spid="45" grpId="0"/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not taking any measurements gives us exactly the expected results, while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</a:t>
                </a:r>
                <a:r>
                  <a:rPr lang="en-US" sz="2400" u="sng" dirty="0"/>
                  <a:t>exact</a:t>
                </a:r>
                <a:r>
                  <a:rPr lang="en-US" sz="2400" dirty="0"/>
                  <a:t>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very small</a:t>
                </a:r>
                <a:r>
                  <a:rPr lang="en-US" sz="2400" dirty="0"/>
                  <a:t> circuits,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both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the current maximum RAM in Linux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manipulate such a large state vector in a classical computer, but we can execute the circuit thousands of times on a real quantum computer, and measure the result of each shot, and then tally the outcomes in order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4"/>
                <a:stretch>
                  <a:fillRect l="-1005" t="-1828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EBA4D-6589-4AFF-B10C-18082AE4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830948"/>
            <a:ext cx="4246969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94325" y="15446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4339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1171389" y="2126826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1171389" y="270741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independent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41391-ABB3-4517-B290-B947103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4" y="830948"/>
            <a:ext cx="4272960" cy="2669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D416-7DAF-4A35-899E-CBE5148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13" y="3894950"/>
            <a:ext cx="3618038" cy="2471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91430" y="7994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886479" y="20898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477715" y="889061"/>
            <a:ext cx="12706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676333" y="2944132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19097D-3203-4773-AB32-799098C46691}"/>
              </a:ext>
            </a:extLst>
          </p:cNvPr>
          <p:cNvSpPr/>
          <p:nvPr/>
        </p:nvSpPr>
        <p:spPr>
          <a:xfrm>
            <a:off x="2842375" y="2529862"/>
            <a:ext cx="1005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657937" y="244572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38343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16BC1-6022-4DC2-9AAC-C61285D3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3" y="830948"/>
            <a:ext cx="3361905" cy="3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24995" y="7822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80199" y="870264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/>
          <p:nvPr/>
        </p:nvCxnSpPr>
        <p:spPr>
          <a:xfrm>
            <a:off x="6020783" y="2035755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5235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F92A68-7963-447A-A57A-6DD59741B807}"/>
              </a:ext>
            </a:extLst>
          </p:cNvPr>
          <p:cNvCxnSpPr/>
          <p:nvPr/>
        </p:nvCxnSpPr>
        <p:spPr>
          <a:xfrm>
            <a:off x="6020783" y="24220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44F506-D7F6-4B73-A2EB-1F05558BDDBE}"/>
              </a:ext>
            </a:extLst>
          </p:cNvPr>
          <p:cNvCxnSpPr>
            <a:cxnSpLocks/>
          </p:cNvCxnSpPr>
          <p:nvPr/>
        </p:nvCxnSpPr>
        <p:spPr>
          <a:xfrm>
            <a:off x="7801958" y="242152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E48239-457D-4BE3-93E5-D3C9E3C48C53}"/>
              </a:ext>
            </a:extLst>
          </p:cNvPr>
          <p:cNvCxnSpPr/>
          <p:nvPr/>
        </p:nvCxnSpPr>
        <p:spPr>
          <a:xfrm>
            <a:off x="6020783" y="262100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1B5781-C217-4F5D-A7CF-3574F0BE1C89}"/>
              </a:ext>
            </a:extLst>
          </p:cNvPr>
          <p:cNvCxnSpPr>
            <a:cxnSpLocks/>
          </p:cNvCxnSpPr>
          <p:nvPr/>
        </p:nvCxnSpPr>
        <p:spPr>
          <a:xfrm>
            <a:off x="7801958" y="262048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388204" y="2554818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8C471-0FA1-4B36-95CD-67360DAE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8" y="3492183"/>
            <a:ext cx="3320557" cy="229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D110-671C-4EBB-B7FB-3BDAFA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771857"/>
            <a:ext cx="3990476" cy="2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471892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206412" y="806702"/>
            <a:ext cx="11083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FBDD0-1669-408B-9424-D8C7BA1A359A}"/>
              </a:ext>
            </a:extLst>
          </p:cNvPr>
          <p:cNvGrpSpPr/>
          <p:nvPr/>
        </p:nvGrpSpPr>
        <p:grpSpPr>
          <a:xfrm>
            <a:off x="5041693" y="5901658"/>
            <a:ext cx="3380952" cy="554566"/>
            <a:chOff x="5041693" y="5901658"/>
            <a:chExt cx="3380952" cy="554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1161-718A-407A-AE76-9501E6E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693" y="6084795"/>
              <a:ext cx="3380952" cy="3714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69BBE4-3AD9-4688-A278-452BD429CC72}"/>
                </a:ext>
              </a:extLst>
            </p:cNvPr>
            <p:cNvSpPr txBox="1"/>
            <p:nvPr/>
          </p:nvSpPr>
          <p:spPr>
            <a:xfrm>
              <a:off x="6185664" y="5901658"/>
              <a:ext cx="2236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0     1     2      3      4     5     6      7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457AE9-8F72-4F0B-80B1-3F4E29E2AC58}"/>
              </a:ext>
            </a:extLst>
          </p:cNvPr>
          <p:cNvGrpSpPr/>
          <p:nvPr/>
        </p:nvGrpSpPr>
        <p:grpSpPr>
          <a:xfrm>
            <a:off x="4464692" y="1545550"/>
            <a:ext cx="3957953" cy="1776823"/>
            <a:chOff x="4464692" y="1545550"/>
            <a:chExt cx="3957953" cy="1776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DC6687-56D1-41F1-993A-5D6B340C547F}"/>
                </a:ext>
              </a:extLst>
            </p:cNvPr>
            <p:cNvSpPr/>
            <p:nvPr/>
          </p:nvSpPr>
          <p:spPr>
            <a:xfrm>
              <a:off x="7868008" y="2766949"/>
              <a:ext cx="554637" cy="170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2726E8-EF4A-48AC-97F0-3FA041D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984" y="1545550"/>
              <a:ext cx="3067050" cy="173355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7F7740-2C49-4128-9F01-11213F3E6A30}"/>
                </a:ext>
              </a:extLst>
            </p:cNvPr>
            <p:cNvCxnSpPr/>
            <p:nvPr/>
          </p:nvCxnSpPr>
          <p:spPr>
            <a:xfrm>
              <a:off x="6020783" y="2035755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23259-F15C-4E47-B755-63940828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035235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F92A68-7963-447A-A57A-6DD59741B807}"/>
                </a:ext>
              </a:extLst>
            </p:cNvPr>
            <p:cNvCxnSpPr/>
            <p:nvPr/>
          </p:nvCxnSpPr>
          <p:spPr>
            <a:xfrm>
              <a:off x="6020783" y="242204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44F506-D7F6-4B73-A2EB-1F05558B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42152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48239-457D-4BE3-93E5-D3C9E3C48C53}"/>
                </a:ext>
              </a:extLst>
            </p:cNvPr>
            <p:cNvCxnSpPr/>
            <p:nvPr/>
          </p:nvCxnSpPr>
          <p:spPr>
            <a:xfrm>
              <a:off x="6020783" y="262100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1B5781-C217-4F5D-A7CF-3574F0BE1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62048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0CCAD5-068C-4B4D-8E61-D87B43544F14}"/>
                </a:ext>
              </a:extLst>
            </p:cNvPr>
            <p:cNvCxnSpPr/>
            <p:nvPr/>
          </p:nvCxnSpPr>
          <p:spPr>
            <a:xfrm>
              <a:off x="6020783" y="299776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226DEE-A9AC-43D7-96C5-C02F16953AF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99724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72C74EA-3EF8-4B24-8C80-A05CCC8F3228}"/>
                </a:ext>
              </a:extLst>
            </p:cNvPr>
            <p:cNvSpPr/>
            <p:nvPr/>
          </p:nvSpPr>
          <p:spPr>
            <a:xfrm>
              <a:off x="6136644" y="1658996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Down 38">
              <a:extLst>
                <a:ext uri="{FF2B5EF4-FFF2-40B4-BE49-F238E27FC236}">
                  <a16:creationId xmlns:a16="http://schemas.microsoft.com/office/drawing/2014/main" id="{40FADC5A-26C6-434E-9431-C4FD18F98F6D}"/>
                </a:ext>
              </a:extLst>
            </p:cNvPr>
            <p:cNvSpPr/>
            <p:nvPr/>
          </p:nvSpPr>
          <p:spPr>
            <a:xfrm>
              <a:off x="6133922" y="2055352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5CB02061-3CAD-46D9-A1AB-5AC5979EF1E5}"/>
                </a:ext>
              </a:extLst>
            </p:cNvPr>
            <p:cNvSpPr/>
            <p:nvPr/>
          </p:nvSpPr>
          <p:spPr>
            <a:xfrm>
              <a:off x="6133921" y="2620480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urved Down 46">
              <a:extLst>
                <a:ext uri="{FF2B5EF4-FFF2-40B4-BE49-F238E27FC236}">
                  <a16:creationId xmlns:a16="http://schemas.microsoft.com/office/drawing/2014/main" id="{0576A9C2-9834-4065-B9DD-116E71F3AA19}"/>
                </a:ext>
              </a:extLst>
            </p:cNvPr>
            <p:cNvSpPr/>
            <p:nvPr/>
          </p:nvSpPr>
          <p:spPr>
            <a:xfrm>
              <a:off x="6133920" y="3003573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A854-52FC-45F6-8229-73DB1EBC0DE1}"/>
                </a:ext>
              </a:extLst>
            </p:cNvPr>
            <p:cNvSpPr txBox="1"/>
            <p:nvPr/>
          </p:nvSpPr>
          <p:spPr>
            <a:xfrm>
              <a:off x="4815298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42E2F2-D534-4B73-8CF5-DE5BC4DA181C}"/>
                </a:ext>
              </a:extLst>
            </p:cNvPr>
            <p:cNvSpPr txBox="1"/>
            <p:nvPr/>
          </p:nvSpPr>
          <p:spPr>
            <a:xfrm>
              <a:off x="4815298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07EA8D-20AA-4ADD-8BBE-2EEB88FE9DDE}"/>
                </a:ext>
              </a:extLst>
            </p:cNvPr>
            <p:cNvSpPr txBox="1"/>
            <p:nvPr/>
          </p:nvSpPr>
          <p:spPr>
            <a:xfrm>
              <a:off x="4815298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011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8F171B-1197-4B92-8300-53749DDC99FE}"/>
                </a:ext>
              </a:extLst>
            </p:cNvPr>
            <p:cNvSpPr txBox="1"/>
            <p:nvPr/>
          </p:nvSpPr>
          <p:spPr>
            <a:xfrm>
              <a:off x="4815298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4464692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4464692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4464692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4464692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2452374" y="2573559"/>
            <a:ext cx="76153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12B4-AB78-46A6-9E8F-61266006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54" y="3725740"/>
            <a:ext cx="4217538" cy="19826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  <p:bldP spid="3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39A3-3C72-4BFB-BDED-0E6A4329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3542857" cy="2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9887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270720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4018420" y="1538184"/>
            <a:ext cx="242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"All or nothing"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0B11C-BD94-47AC-86AF-C4F5A0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2980952" cy="34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163888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196519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381857" y="2601664"/>
            <a:ext cx="25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"Mutually Exclusive"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7418"/>
          </a:xfrm>
        </p:spPr>
        <p:txBody>
          <a:bodyPr>
            <a:norm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code the circuit below by applying the correct IBM Qiskit quantum gate </a:t>
            </a:r>
            <a:r>
              <a:rPr lang="en-US" sz="2400" i="1" dirty="0"/>
              <a:t>before</a:t>
            </a:r>
            <a:r>
              <a:rPr lang="en-US" sz="2400" dirty="0"/>
              <a:t> each of the four calls to </a:t>
            </a:r>
            <a:r>
              <a:rPr lang="en-US" sz="2400" b="1" dirty="0"/>
              <a:t>qc.save_statevector()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0288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After implementing the circuit in Task 23-01 Part A, answer the following two questions in a short email to your TA: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counts histogram after 10,000 shots: Why is there a 100% chance of measuring only a value of 0 for the single classical bit?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429000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after 10,000 shots renders a histogram showing a 50/50 probability of generating bitstreams representing either the decimal numbers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40F42-50E2-42BE-6AF2-E082D50C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40" y="3338134"/>
            <a:ext cx="3342857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38" y="1833108"/>
            <a:ext cx="3733488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quantum_circuit3.ipynb</a:t>
            </a:r>
            <a:r>
              <a:rPr lang="en-US" sz="2400" dirty="0"/>
              <a:t> to implement and display this IBM Qiskit circuit, and display the histogram after </a:t>
            </a:r>
            <a:r>
              <a:rPr lang="en-US" sz="2400" b="1" dirty="0">
                <a:solidFill>
                  <a:srgbClr val="FF0000"/>
                </a:solidFill>
              </a:rPr>
              <a:t>100,000</a:t>
            </a:r>
            <a:r>
              <a:rPr lang="en-US" sz="2400" dirty="0"/>
              <a:t> shots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23DE6-5398-55A7-1FD5-36BE7698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2"/>
            <a:ext cx="3653953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In a short email to your TA, explain why the probability of measuring the value of 1 for q6 is 0.0625</a:t>
            </a:r>
          </a:p>
          <a:p>
            <a:r>
              <a:rPr lang="en-US" sz="2400" dirty="0"/>
              <a:t>Note: the histogram only displays the value of 0.062 but the actual probability is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2D67D-9FAB-197F-CAB8-95B5A3B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25" y="3457397"/>
            <a:ext cx="4909950" cy="3264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705C8-6B41-7411-D148-56A49D063076}"/>
              </a:ext>
            </a:extLst>
          </p:cNvPr>
          <p:cNvSpPr/>
          <p:nvPr/>
        </p:nvSpPr>
        <p:spPr>
          <a:xfrm>
            <a:off x="3844974" y="2158584"/>
            <a:ext cx="2181069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74F69B-D69D-F769-1371-18B401503FCD}"/>
              </a:ext>
            </a:extLst>
          </p:cNvPr>
          <p:cNvSpPr/>
          <p:nvPr/>
        </p:nvSpPr>
        <p:spPr>
          <a:xfrm>
            <a:off x="5367416" y="6054777"/>
            <a:ext cx="1370664" cy="600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B2B59-DE9E-C02C-AD6A-4042525BBCA8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>
            <a:off x="6026043" y="2357204"/>
            <a:ext cx="712037" cy="3998001"/>
          </a:xfrm>
          <a:prstGeom prst="bentConnector3">
            <a:avLst>
              <a:gd name="adj1" fmla="val 3552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11002</TotalTime>
  <Words>3463</Words>
  <Application>Microsoft Office PowerPoint</Application>
  <PresentationFormat>On-screen Show (4:3)</PresentationFormat>
  <Paragraphs>760</Paragraphs>
  <Slides>82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Quantum Superposition</vt:lpstr>
      <vt:lpstr>IBM Qiskit</vt:lpstr>
      <vt:lpstr>IBM Qiskit</vt:lpstr>
      <vt:lpstr>IBM Qiskit</vt:lpstr>
      <vt:lpstr>IBM Qiskit</vt:lpstr>
      <vt:lpstr>Run Cell 1 superposition</vt:lpstr>
      <vt:lpstr>Run Cell 2 – superposition</vt:lpstr>
      <vt:lpstr>Run Cell 3 – superposition</vt:lpstr>
      <vt:lpstr>Run Cell 4 – superposition</vt:lpstr>
      <vt:lpstr>Run Cell 5 – superposition</vt:lpstr>
      <vt:lpstr>Run Cell 6 – superposition</vt:lpstr>
      <vt:lpstr>Run Cell 7 – superposition</vt:lpstr>
      <vt:lpstr>Run Cell 8 – superposition</vt:lpstr>
      <vt:lpstr>Quantum Entanglement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Exponential Growth in ψ Size</vt:lpstr>
      <vt:lpstr>Run Cell 4 entanglement.ipynb</vt:lpstr>
      <vt:lpstr>Run Cell 5 entanglement.ipynb</vt:lpstr>
      <vt:lpstr>Run Cell 6 entanglement.ipynb</vt:lpstr>
      <vt:lpstr>Run Cell 6 entanglement</vt:lpstr>
      <vt:lpstr>Run Cell 7 entanglement.ipynb</vt:lpstr>
      <vt:lpstr>Run Cell 8 entanglement.ipynb</vt:lpstr>
      <vt:lpstr>Run Cell 9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CNOT Gate – Physical Implementation</vt:lpstr>
      <vt:lpstr>Session 23 – Now You Know…</vt:lpstr>
      <vt:lpstr>Session 23 – Now You Know…</vt:lpstr>
      <vt:lpstr>Task 23-01 (Part A)</vt:lpstr>
      <vt:lpstr>Task 23-01 (Part B)</vt:lpstr>
      <vt:lpstr>Task 23-02</vt:lpstr>
      <vt:lpstr>Task 23-03 (Part A)</vt:lpstr>
      <vt:lpstr>Task 23-03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1090</cp:revision>
  <cp:lastPrinted>2015-06-01T00:45:11Z</cp:lastPrinted>
  <dcterms:created xsi:type="dcterms:W3CDTF">2014-09-21T17:58:26Z</dcterms:created>
  <dcterms:modified xsi:type="dcterms:W3CDTF">2022-07-13T06:21:57Z</dcterms:modified>
</cp:coreProperties>
</file>